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42" r:id="rId1"/>
  </p:sldMasterIdLst>
  <p:notesMasterIdLst>
    <p:notesMasterId r:id="rId13"/>
  </p:notesMasterIdLst>
  <p:sldIdLst>
    <p:sldId id="256" r:id="rId2"/>
    <p:sldId id="260" r:id="rId3"/>
    <p:sldId id="257" r:id="rId4"/>
    <p:sldId id="258" r:id="rId5"/>
    <p:sldId id="261" r:id="rId6"/>
    <p:sldId id="259" r:id="rId7"/>
    <p:sldId id="272" r:id="rId8"/>
    <p:sldId id="273" r:id="rId9"/>
    <p:sldId id="274" r:id="rId10"/>
    <p:sldId id="276" r:id="rId11"/>
    <p:sldId id="27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6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55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C9186-47A3-C54A-A8AF-47B660C0099D}" type="datetimeFigureOut">
              <a:rPr lang="en-US" smtClean="0"/>
              <a:t>6/6/20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290A3-92E3-6F43-88C0-EE439678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0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734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3658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51155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98961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796027F-7875-4030-9381-8BD8C4F21935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528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5098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77357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43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8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8748976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4509A250-FF31-4206-8172-F9D3106AACB1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7175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18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35290-B2B6-324B-9349-4E6692E22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1883" y="1260389"/>
            <a:ext cx="6704658" cy="4335616"/>
          </a:xfrm>
        </p:spPr>
        <p:txBody>
          <a:bodyPr>
            <a:normAutofit/>
          </a:bodyPr>
          <a:lstStyle/>
          <a:p>
            <a:pPr algn="r"/>
            <a:r>
              <a:rPr lang="en-US" sz="5400" cap="none" dirty="0">
                <a:solidFill>
                  <a:schemeClr val="tx1"/>
                </a:solidFill>
              </a:rPr>
              <a:t>Introduction to programming  (Python)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2A13E-D2BD-D347-B675-8C3054F4B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3205" y="1260389"/>
            <a:ext cx="2658449" cy="4334006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000" cap="none" dirty="0"/>
              <a:t>Session</a:t>
            </a:r>
            <a:r>
              <a:rPr lang="en-US" sz="2000" dirty="0"/>
              <a:t> #5</a:t>
            </a:r>
          </a:p>
          <a:p>
            <a:pPr algn="l">
              <a:spcAft>
                <a:spcPts val="600"/>
              </a:spcAft>
            </a:pPr>
            <a:r>
              <a:rPr lang="en-US" sz="2000" dirty="0"/>
              <a:t>Mutability</a:t>
            </a:r>
            <a:r>
              <a:rPr lang="en-US" sz="2000"/>
              <a:t>, Function</a:t>
            </a:r>
            <a:endParaRPr lang="en-US" sz="2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483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04CF4B-08C9-E045-8B09-88F605B4B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1E6E0-7345-8847-B2A7-C40FA32DE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25000" lnSpcReduction="20000"/>
          </a:bodyPr>
          <a:lstStyle/>
          <a:p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A function that can call itself but has a terminating condition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Why would we do such a thing?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Many times we want a function to be called on certain arguments and then perform the same function by slightly modifying the arguments and </a:t>
            </a:r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utilize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 the result from previous invocation.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Standard examples: factorial, Fibonacci series etc.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Here is a function that adds all positive integers up to and including a given integer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(n: int):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n == 1: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1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n +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 – 1)	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sum_up(5)	# n = 5 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sum_up(5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(4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+ 2 +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</a:t>
            </a:r>
          </a:p>
          <a:p>
            <a:pPr lvl="1"/>
            <a:endParaRPr lang="en-US" sz="18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449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34455B-E35F-1842-A8CF-AEB4CEAA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47E2D-8075-5C4E-BB47-0088214C7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290721"/>
            <a:ext cx="9792208" cy="3407862"/>
          </a:xfrm>
        </p:spPr>
        <p:txBody>
          <a:bodyPr>
            <a:noAutofit/>
          </a:bodyPr>
          <a:lstStyle/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Read, understand and use the 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range()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 function. This will be super useful for writing small tests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no arguments and returns nothing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a string as an argument and returns whether it is a palindrome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5 integers and returns their sum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2 strings and returns the longer string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3 integers and returns the smallest amongst them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2 integers 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a, b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 and returns </a:t>
            </a:r>
            <a:r>
              <a:rPr lang="en-US" sz="1200" b="1" i="1" dirty="0">
                <a:solidFill>
                  <a:schemeClr val="tx2">
                    <a:lumMod val="75000"/>
                  </a:schemeClr>
                </a:solidFill>
              </a:rPr>
              <a:t>a to the power of b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an integer and returns whether it is positive or negative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an integer which lies between [1, 365] and returns the month that contains that day as indicated by that integer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to calculate factorial of a given number: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to print Fibonacci series containing given number of elements: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a date as a string in the format “dd/mm/</a:t>
            </a:r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yyyy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” and returns the integer sum of all the numbers in the date</a:t>
            </a:r>
          </a:p>
          <a:p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754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D17CC-8BAE-B84C-A73F-8AFEEAC5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 and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FD07-22F5-C640-96E6-ECB629C53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 subject to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Variable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is subject to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Constants: All numerical values (booleans, integers, floating point numbers), string-literals (All strings created with double-quotes “”)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Variables: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References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created by users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x points to an integer of value 10,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variable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whereas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x now points to constant 20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name: str = “Python”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name points to a string of value “Python”, name is a variable whereas “Python” is a constant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= “Viper”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name now points to constant “Viper”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4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44543-184F-3746-A8E8-36F811AF1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ACAFA-4A4F-EE41-B93C-F119A0C1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Everything in python is an object!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int, float, string, 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my_object_of_type_t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etc.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is a property that says whether 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subject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once it is created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simple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bool, int, float, str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mutable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We’ll learn these types in this and next sessions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212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1B276A-96F4-A14A-BD2A-E42E2F57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in a bit more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947E2-4E10-734A-A9AF-A1286D2B4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Remember that all </a:t>
            </a:r>
            <a:r>
              <a:rPr lang="en-US" b="1" dirty="0">
                <a:solidFill>
                  <a:srgbClr val="92D050"/>
                </a:solidFill>
              </a:rPr>
              <a:t>data</a:t>
            </a:r>
            <a:r>
              <a:rPr lang="en-US" dirty="0">
                <a:solidFill>
                  <a:srgbClr val="92D050"/>
                </a:solidFill>
              </a:rPr>
              <a:t> is stored in </a:t>
            </a:r>
            <a:r>
              <a:rPr lang="en-US" b="1" dirty="0">
                <a:solidFill>
                  <a:srgbClr val="92D050"/>
                </a:solidFill>
              </a:rPr>
              <a:t>memory</a:t>
            </a:r>
            <a:r>
              <a:rPr lang="en-US" dirty="0">
                <a:solidFill>
                  <a:srgbClr val="92D050"/>
                </a:solidFill>
              </a:rPr>
              <a:t>!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So, when we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gets bound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 you now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constant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 does not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that now changes its binding to another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20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Both 10 and 20 are stores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somewhere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 memory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Therefore we say the type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just a name to refer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is not the actual integer value)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Spend enough time to understand this in detail</a:t>
            </a:r>
          </a:p>
        </p:txBody>
      </p:sp>
    </p:spTree>
    <p:extLst>
      <p:ext uri="{BB962C8B-B14F-4D97-AF65-F5344CB8AC3E}">
        <p14:creationId xmlns:p14="http://schemas.microsoft.com/office/powerpoint/2010/main" val="303940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ABB232-36C2-574B-A737-3B35967D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896" y="2654382"/>
            <a:ext cx="9792208" cy="152707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Repl.it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CF4BF-758C-9A41-BCC7-A42087EDEA9A}"/>
              </a:ext>
            </a:extLst>
          </p:cNvPr>
          <p:cNvSpPr txBox="1"/>
          <p:nvPr/>
        </p:nvSpPr>
        <p:spPr>
          <a:xfrm>
            <a:off x="1900719" y="5210652"/>
            <a:ext cx="904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Always write code to understand and internalize a concept or an idea</a:t>
            </a:r>
          </a:p>
        </p:txBody>
      </p:sp>
    </p:spTree>
    <p:extLst>
      <p:ext uri="{BB962C8B-B14F-4D97-AF65-F5344CB8AC3E}">
        <p14:creationId xmlns:p14="http://schemas.microsoft.com/office/powerpoint/2010/main" val="2318489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D6451C-A26D-D94D-89B4-BECB7B6B4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875F2-D4D6-C54A-8C17-F4B865AAE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DF407-FC78-1149-9020-C0C01FB59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606041"/>
            <a:ext cx="11717543" cy="562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59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37FAE-1455-DF43-B677-148E71363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092" y="1030771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Introducing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108BB-9CE7-834C-95AE-0C6076BF8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is a body of code that 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 START and END points of control flow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Takes in inputs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Does some work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Gives output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function STARTS to execute when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called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by another function which is called by another function … and so on until the first function which is usually called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812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04AB-2A2E-8C40-B2CC-4EF8A0283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79" y="248823"/>
            <a:ext cx="11576749" cy="63603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</a:p>
          <a:p>
            <a:pPr lvl="1"/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lvl="2"/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lvl="1"/>
            <a:r>
              <a:rPr lang="en-US" sz="18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lvl="1"/>
            <a:r>
              <a:rPr lang="en-US" sz="18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18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18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error! Passing float to int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44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0EE115-7D42-864D-81EE-98420FDBF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 flow: Movement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execution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from one state to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FE362-D209-694C-BB6F-09656718F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When a program starts executing, it usually starts execution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main()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06B52E-B84B-0346-8BE5-08F6D0EFE6F2}"/>
              </a:ext>
            </a:extLst>
          </p:cNvPr>
          <p:cNvCxnSpPr>
            <a:cxnSpLocks/>
          </p:cNvCxnSpPr>
          <p:nvPr/>
        </p:nvCxnSpPr>
        <p:spPr>
          <a:xfrm>
            <a:off x="1695236" y="3397171"/>
            <a:ext cx="0" cy="3212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6A796D-3A17-7642-B7AA-D9A42349CE99}"/>
              </a:ext>
            </a:extLst>
          </p:cNvPr>
          <p:cNvSpPr txBox="1"/>
          <p:nvPr/>
        </p:nvSpPr>
        <p:spPr>
          <a:xfrm>
            <a:off x="4602821" y="3583419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7670B-53CC-B649-80DF-E11902EE3B42}"/>
              </a:ext>
            </a:extLst>
          </p:cNvPr>
          <p:cNvSpPr txBox="1"/>
          <p:nvPr/>
        </p:nvSpPr>
        <p:spPr>
          <a:xfrm>
            <a:off x="8708961" y="3107618"/>
            <a:ext cx="276870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program.py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add(a: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+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sub(a: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-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__name__ == “__main__”: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p: int = 34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q: int = 42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sum: int = add(p,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print(sum)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diff: int = sub(p,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print(diff)</a:t>
            </a:r>
          </a:p>
          <a:p>
            <a:pPr lvl="1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F5BFCF-9419-F343-8C34-27128721BD7B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1695236" y="3768085"/>
            <a:ext cx="2907585" cy="3623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8AE72E7-89B1-1F4C-A39C-D95C9D8F7831}"/>
              </a:ext>
            </a:extLst>
          </p:cNvPr>
          <p:cNvCxnSpPr>
            <a:cxnSpLocks/>
          </p:cNvCxnSpPr>
          <p:nvPr/>
        </p:nvCxnSpPr>
        <p:spPr>
          <a:xfrm flipH="1">
            <a:off x="1695237" y="4261780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835DE64-38CB-5847-88B6-0880D75A9FC1}"/>
              </a:ext>
            </a:extLst>
          </p:cNvPr>
          <p:cNvSpPr txBox="1"/>
          <p:nvPr/>
        </p:nvSpPr>
        <p:spPr>
          <a:xfrm>
            <a:off x="4602821" y="589657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C41F9A-31FD-774A-9BE0-5C8FDD8C5E03}"/>
              </a:ext>
            </a:extLst>
          </p:cNvPr>
          <p:cNvSpPr txBox="1"/>
          <p:nvPr/>
        </p:nvSpPr>
        <p:spPr>
          <a:xfrm>
            <a:off x="4671637" y="5196743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B7366C-855F-CB4E-AEC7-F64DBF99731E}"/>
              </a:ext>
            </a:extLst>
          </p:cNvPr>
          <p:cNvSpPr txBox="1"/>
          <p:nvPr/>
        </p:nvSpPr>
        <p:spPr>
          <a:xfrm>
            <a:off x="4602823" y="439799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A8C299-38B7-A543-9837-50278D471B5E}"/>
              </a:ext>
            </a:extLst>
          </p:cNvPr>
          <p:cNvCxnSpPr>
            <a:endCxn id="6" idx="2"/>
          </p:cNvCxnSpPr>
          <p:nvPr/>
        </p:nvCxnSpPr>
        <p:spPr>
          <a:xfrm flipV="1">
            <a:off x="5017357" y="3952751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5B1F3C-0AA8-A849-B82F-BD76A3A6FD9A}"/>
              </a:ext>
            </a:extLst>
          </p:cNvPr>
          <p:cNvCxnSpPr/>
          <p:nvPr/>
        </p:nvCxnSpPr>
        <p:spPr>
          <a:xfrm flipV="1">
            <a:off x="5017356" y="4722462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F49EAB1-A507-C44D-9ACD-C15F2F3F3C9B}"/>
              </a:ext>
            </a:extLst>
          </p:cNvPr>
          <p:cNvCxnSpPr/>
          <p:nvPr/>
        </p:nvCxnSpPr>
        <p:spPr>
          <a:xfrm flipV="1">
            <a:off x="5080563" y="5575813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81D0BF-F0E1-0F4D-932D-7F4326157400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5138384" y="6265910"/>
            <a:ext cx="1" cy="193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AA240A-CF02-4743-BC97-0695DCCB22FA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695234" y="4582664"/>
            <a:ext cx="2907589" cy="19356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B24616-2035-2D49-B6B7-57F6247CB075}"/>
              </a:ext>
            </a:extLst>
          </p:cNvPr>
          <p:cNvCxnSpPr>
            <a:cxnSpLocks/>
          </p:cNvCxnSpPr>
          <p:nvPr/>
        </p:nvCxnSpPr>
        <p:spPr>
          <a:xfrm flipV="1">
            <a:off x="1695234" y="5440687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643FB5-B444-5147-8470-AA299EA333DE}"/>
              </a:ext>
            </a:extLst>
          </p:cNvPr>
          <p:cNvCxnSpPr>
            <a:cxnSpLocks/>
          </p:cNvCxnSpPr>
          <p:nvPr/>
        </p:nvCxnSpPr>
        <p:spPr>
          <a:xfrm flipV="1">
            <a:off x="1695234" y="6080589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CDBAB5B-1A30-5244-8819-BE28DB222A67}"/>
              </a:ext>
            </a:extLst>
          </p:cNvPr>
          <p:cNvCxnSpPr>
            <a:cxnSpLocks/>
          </p:cNvCxnSpPr>
          <p:nvPr/>
        </p:nvCxnSpPr>
        <p:spPr>
          <a:xfrm flipH="1">
            <a:off x="1695234" y="5861602"/>
            <a:ext cx="3385329" cy="213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719D5C3-C434-6A40-977D-46B1CCBBB891}"/>
              </a:ext>
            </a:extLst>
          </p:cNvPr>
          <p:cNvCxnSpPr>
            <a:cxnSpLocks/>
          </p:cNvCxnSpPr>
          <p:nvPr/>
        </p:nvCxnSpPr>
        <p:spPr>
          <a:xfrm flipH="1">
            <a:off x="1695234" y="6456024"/>
            <a:ext cx="3443150" cy="1757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81BF77A-BA3D-834B-897E-6D238657FB0A}"/>
              </a:ext>
            </a:extLst>
          </p:cNvPr>
          <p:cNvCxnSpPr>
            <a:cxnSpLocks/>
          </p:cNvCxnSpPr>
          <p:nvPr/>
        </p:nvCxnSpPr>
        <p:spPr>
          <a:xfrm flipH="1">
            <a:off x="1695234" y="5026564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162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14059</TotalTime>
  <Words>1090</Words>
  <Application>Microsoft Macintosh PowerPoint</Application>
  <PresentationFormat>Widescreen</PresentationFormat>
  <Paragraphs>107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Century Gothic</vt:lpstr>
      <vt:lpstr>Consolas</vt:lpstr>
      <vt:lpstr>Garamond</vt:lpstr>
      <vt:lpstr>Savon</vt:lpstr>
      <vt:lpstr>Introduction to programming  (Python)</vt:lpstr>
      <vt:lpstr>Constants and Variables</vt:lpstr>
      <vt:lpstr>Mutability</vt:lpstr>
      <vt:lpstr>Mutability in a bit more detail</vt:lpstr>
      <vt:lpstr>Repl.it</vt:lpstr>
      <vt:lpstr>PowerPoint Presentation</vt:lpstr>
      <vt:lpstr>Introducing  Function</vt:lpstr>
      <vt:lpstr>PowerPoint Presentation</vt:lpstr>
      <vt:lpstr>Control flow: Movement of execution from one state to another</vt:lpstr>
      <vt:lpstr>Recursion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 (Python)</dc:title>
  <dc:creator>Udaya Ranga</dc:creator>
  <cp:lastModifiedBy>Udaya Ranga</cp:lastModifiedBy>
  <cp:revision>11</cp:revision>
  <dcterms:created xsi:type="dcterms:W3CDTF">2020-04-06T18:35:54Z</dcterms:created>
  <dcterms:modified xsi:type="dcterms:W3CDTF">2020-06-06T12:10:17Z</dcterms:modified>
</cp:coreProperties>
</file>